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Monda" panose="020B0604020202020204" charset="0"/>
      <p:regular r:id="rId28"/>
      <p:bold r:id="rId29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41" d="100"/>
          <a:sy n="141" d="100"/>
        </p:scale>
        <p:origin x="-96" y="-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7689365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7" name="Shape 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54" name="Shape 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338137" y="57151"/>
            <a:ext cx="8467725" cy="8381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 sz="4800" b="0" i="1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1447800" y="4400550"/>
            <a:ext cx="6400799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640"/>
              </a:spcBef>
              <a:buClr>
                <a:schemeClr val="lt1"/>
              </a:buClr>
              <a:buFont typeface="Arial"/>
              <a:buNone/>
              <a:defRPr sz="32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ctr" rtl="0">
              <a:spcBef>
                <a:spcPts val="560"/>
              </a:spcBef>
              <a:buClr>
                <a:srgbClr val="888888"/>
              </a:buClr>
              <a:buFont typeface="Arial"/>
              <a:buNone/>
              <a:defRPr sz="2800" b="0" i="0" u="none" strike="noStrike" cap="none" baseline="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indent="0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 sz="2400" b="0" i="0" u="none" strike="noStrike" cap="none" baseline="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Shape 16"/>
          <p:cNvSpPr>
            <a:spLocks noGrp="1"/>
          </p:cNvSpPr>
          <p:nvPr>
            <p:ph type="pic" idx="2"/>
          </p:nvPr>
        </p:nvSpPr>
        <p:spPr>
          <a:xfrm>
            <a:off x="1066800" y="1352550"/>
            <a:ext cx="7010400" cy="2819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Shape 17"/>
          <p:cNvSpPr/>
          <p:nvPr/>
        </p:nvSpPr>
        <p:spPr>
          <a:xfrm>
            <a:off x="0" y="896112"/>
            <a:ext cx="9144000" cy="1523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Shape 18"/>
          <p:cNvSpPr/>
          <p:nvPr/>
        </p:nvSpPr>
        <p:spPr>
          <a:xfrm rot="10800000" flipH="1">
            <a:off x="0" y="1047750"/>
            <a:ext cx="9144000" cy="152399"/>
          </a:xfrm>
          <a:prstGeom prst="rect">
            <a:avLst/>
          </a:prstGeom>
          <a:solidFill>
            <a:srgbClr val="ED1C2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0" y="38100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defRPr>
                <a:solidFill>
                  <a:schemeClr val="lt1"/>
                </a:solidFill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0" y="1200150"/>
            <a:ext cx="8229600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>
                <a:solidFill>
                  <a:schemeClr val="lt1"/>
                </a:solidFill>
              </a:defRPr>
            </a:lvl1pPr>
            <a:lvl2pPr rtl="0">
              <a:spcBef>
                <a:spcPts val="0"/>
              </a:spcBef>
              <a:defRPr>
                <a:solidFill>
                  <a:schemeClr val="lt1"/>
                </a:solidFill>
              </a:defRPr>
            </a:lvl2pPr>
            <a:lvl3pPr rtl="0">
              <a:spcBef>
                <a:spcPts val="0"/>
              </a:spcBef>
              <a:defRPr>
                <a:solidFill>
                  <a:schemeClr val="lt1"/>
                </a:solidFill>
              </a:defRPr>
            </a:lvl3pPr>
            <a:lvl4pPr rtl="0">
              <a:spcBef>
                <a:spcPts val="0"/>
              </a:spcBef>
              <a:defRPr>
                <a:solidFill>
                  <a:schemeClr val="lt1"/>
                </a:solidFill>
              </a:defRPr>
            </a:lvl4pPr>
            <a:lvl5pPr rtl="0">
              <a:spcBef>
                <a:spcPts val="0"/>
              </a:spcBef>
              <a:defRPr>
                <a:solidFill>
                  <a:schemeClr val="lt1"/>
                </a:solidFill>
              </a:defRPr>
            </a:lvl5pPr>
            <a:lvl6pPr rtl="0">
              <a:spcBef>
                <a:spcPts val="0"/>
              </a:spcBef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Shape 25"/>
          <p:cNvSpPr/>
          <p:nvPr/>
        </p:nvSpPr>
        <p:spPr>
          <a:xfrm>
            <a:off x="0" y="895350"/>
            <a:ext cx="8229600" cy="152399"/>
          </a:xfrm>
          <a:prstGeom prst="snip1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Shape 26"/>
          <p:cNvSpPr/>
          <p:nvPr/>
        </p:nvSpPr>
        <p:spPr>
          <a:xfrm rot="10800000" flipH="1">
            <a:off x="0" y="1045376"/>
            <a:ext cx="8229600" cy="152399"/>
          </a:xfrm>
          <a:prstGeom prst="snip1Rect">
            <a:avLst>
              <a:gd name="adj" fmla="val 50000"/>
            </a:avLst>
          </a:prstGeom>
          <a:solidFill>
            <a:srgbClr val="ED1C2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Conten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0" y="38100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defRPr>
                <a:solidFill>
                  <a:schemeClr val="lt1"/>
                </a:solidFill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0" y="1200150"/>
            <a:ext cx="4114800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>
                <a:solidFill>
                  <a:schemeClr val="lt1"/>
                </a:solidFill>
              </a:defRPr>
            </a:lvl1pPr>
            <a:lvl2pPr rtl="0">
              <a:spcBef>
                <a:spcPts val="0"/>
              </a:spcBef>
              <a:defRPr>
                <a:solidFill>
                  <a:schemeClr val="lt1"/>
                </a:solidFill>
              </a:defRPr>
            </a:lvl2pPr>
            <a:lvl3pPr rtl="0">
              <a:spcBef>
                <a:spcPts val="0"/>
              </a:spcBef>
              <a:defRPr>
                <a:solidFill>
                  <a:schemeClr val="lt1"/>
                </a:solidFill>
              </a:defRPr>
            </a:lvl3pPr>
            <a:lvl4pPr rtl="0">
              <a:spcBef>
                <a:spcPts val="0"/>
              </a:spcBef>
              <a:defRPr>
                <a:solidFill>
                  <a:schemeClr val="lt1"/>
                </a:solidFill>
              </a:defRPr>
            </a:lvl4pPr>
            <a:lvl5pPr rtl="0">
              <a:spcBef>
                <a:spcPts val="0"/>
              </a:spcBef>
              <a:defRPr>
                <a:solidFill>
                  <a:schemeClr val="lt1"/>
                </a:solidFill>
              </a:defRPr>
            </a:lvl5pPr>
            <a:lvl6pPr rtl="0">
              <a:spcBef>
                <a:spcPts val="0"/>
              </a:spcBef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Shape 33"/>
          <p:cNvSpPr/>
          <p:nvPr/>
        </p:nvSpPr>
        <p:spPr>
          <a:xfrm>
            <a:off x="0" y="895350"/>
            <a:ext cx="8229600" cy="152399"/>
          </a:xfrm>
          <a:prstGeom prst="snip1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Shape 34"/>
          <p:cNvSpPr/>
          <p:nvPr/>
        </p:nvSpPr>
        <p:spPr>
          <a:xfrm rot="10800000" flipH="1">
            <a:off x="0" y="1045376"/>
            <a:ext cx="8229600" cy="152399"/>
          </a:xfrm>
          <a:prstGeom prst="snip1Rect">
            <a:avLst>
              <a:gd name="adj" fmla="val 50000"/>
            </a:avLst>
          </a:prstGeom>
          <a:solidFill>
            <a:srgbClr val="ED1C2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Shape 35"/>
          <p:cNvSpPr txBox="1">
            <a:spLocks noGrp="1"/>
          </p:cNvSpPr>
          <p:nvPr>
            <p:ph type="body" idx="2"/>
          </p:nvPr>
        </p:nvSpPr>
        <p:spPr>
          <a:xfrm>
            <a:off x="4572000" y="1200150"/>
            <a:ext cx="4114800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>
                <a:solidFill>
                  <a:schemeClr val="lt1"/>
                </a:solidFill>
              </a:defRPr>
            </a:lvl1pPr>
            <a:lvl2pPr rtl="0">
              <a:spcBef>
                <a:spcPts val="0"/>
              </a:spcBef>
              <a:defRPr>
                <a:solidFill>
                  <a:schemeClr val="lt1"/>
                </a:solidFill>
              </a:defRPr>
            </a:lvl2pPr>
            <a:lvl3pPr rtl="0">
              <a:spcBef>
                <a:spcPts val="0"/>
              </a:spcBef>
              <a:defRPr>
                <a:solidFill>
                  <a:schemeClr val="lt1"/>
                </a:solidFill>
              </a:defRPr>
            </a:lvl3pPr>
            <a:lvl4pPr rtl="0">
              <a:spcBef>
                <a:spcPts val="0"/>
              </a:spcBef>
              <a:defRPr>
                <a:solidFill>
                  <a:schemeClr val="lt1"/>
                </a:solidFill>
              </a:defRPr>
            </a:lvl4pPr>
            <a:lvl5pPr rtl="0">
              <a:spcBef>
                <a:spcPts val="0"/>
              </a:spcBef>
              <a:defRPr>
                <a:solidFill>
                  <a:schemeClr val="lt1"/>
                </a:solidFill>
              </a:defRPr>
            </a:lvl5pPr>
            <a:lvl6pPr rtl="0">
              <a:spcBef>
                <a:spcPts val="0"/>
              </a:spcBef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ictur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Shape 40"/>
          <p:cNvSpPr>
            <a:spLocks noGrp="1"/>
          </p:cNvSpPr>
          <p:nvPr>
            <p:ph type="pic" idx="2"/>
          </p:nvPr>
        </p:nvSpPr>
        <p:spPr>
          <a:xfrm>
            <a:off x="152400" y="219075"/>
            <a:ext cx="8839199" cy="470534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B3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buClr>
                <a:schemeClr val="lt1"/>
              </a:buClr>
              <a:buFont typeface="Arial"/>
              <a:buNone/>
              <a:defRPr sz="4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139700" algn="l" rtl="0">
              <a:spcBef>
                <a:spcPts val="640"/>
              </a:spcBef>
              <a:buClr>
                <a:schemeClr val="lt1"/>
              </a:buClr>
              <a:buFont typeface="Arial"/>
              <a:buChar char="•"/>
              <a:defRPr sz="32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07950" algn="l" rtl="0">
              <a:spcBef>
                <a:spcPts val="560"/>
              </a:spcBef>
              <a:buClr>
                <a:schemeClr val="lt1"/>
              </a:buClr>
              <a:buFont typeface="Arial"/>
              <a:buChar char="–"/>
              <a:defRPr sz="2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spcBef>
                <a:spcPts val="480"/>
              </a:spcBef>
              <a:buClr>
                <a:schemeClr val="lt1"/>
              </a:buClr>
              <a:buFont typeface="Arial"/>
              <a:buChar char="•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01600" algn="l" rtl="0">
              <a:spcBef>
                <a:spcPts val="400"/>
              </a:spcBef>
              <a:buClr>
                <a:schemeClr val="lt1"/>
              </a:buClr>
              <a:buFont typeface="Arial"/>
              <a:buChar char="–"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01600" algn="l" rtl="0">
              <a:spcBef>
                <a:spcPts val="400"/>
              </a:spcBef>
              <a:buClr>
                <a:schemeClr val="lt1"/>
              </a:buClr>
              <a:buFont typeface="Arial"/>
              <a:buChar char="»"/>
              <a:defRPr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B1bLacxONlY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hyperlink" Target="http://www.vexrobotics.com/vexpro/examples-guides/" TargetMode="External"/><Relationship Id="rId4" Type="http://schemas.openxmlformats.org/officeDocument/2006/relationships/hyperlink" Target="https://www.youtube.com/watch?v=5SRyYz-tFxQ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hiefdelphi.com/media/papers/2567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wZ6a6dc4BGg" TargetMode="External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G_HG1_oCbXk" TargetMode="External"/><Relationship Id="rId5" Type="http://schemas.openxmlformats.org/officeDocument/2006/relationships/hyperlink" Target="https://www.youtube.com/watch?v=DJrSkXs-5CE" TargetMode="External"/><Relationship Id="rId4" Type="http://schemas.openxmlformats.org/officeDocument/2006/relationships/hyperlink" Target="https://www.youtube.com/watch?v=yPG8TGbOqz4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ctrTitle"/>
          </p:nvPr>
        </p:nvSpPr>
        <p:spPr>
          <a:xfrm>
            <a:off x="338137" y="57151"/>
            <a:ext cx="8467725" cy="8381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4000" i="0"/>
              <a:t>Mechanism Design</a:t>
            </a:r>
          </a:p>
        </p:txBody>
      </p:sp>
      <p:sp>
        <p:nvSpPr>
          <p:cNvPr id="50" name="Shape 50"/>
          <p:cNvSpPr txBox="1">
            <a:spLocks noGrp="1"/>
          </p:cNvSpPr>
          <p:nvPr>
            <p:ph type="subTitle" idx="1"/>
          </p:nvPr>
        </p:nvSpPr>
        <p:spPr>
          <a:xfrm>
            <a:off x="1447800" y="4400550"/>
            <a:ext cx="6400799" cy="685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2500"/>
              <a:t>Collectors - Manipulators - Shooters</a:t>
            </a:r>
          </a:p>
        </p:txBody>
      </p:sp>
      <p:pic>
        <p:nvPicPr>
          <p:cNvPr id="51" name="Shape 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8850" y="1283900"/>
            <a:ext cx="5540704" cy="3116649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0" y="38100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Monda"/>
              <a:buNone/>
            </a:pPr>
            <a:r>
              <a:rPr lang="en-US" sz="3500">
                <a:latin typeface="Monda"/>
                <a:ea typeface="Monda"/>
                <a:cs typeface="Monda"/>
                <a:sym typeface="Monda"/>
              </a:rPr>
              <a:t>Arms versus lifts</a:t>
            </a:r>
          </a:p>
        </p:txBody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0" y="1200150"/>
            <a:ext cx="8229600" cy="3789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133333"/>
              <a:buFont typeface="Arial"/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Choice based on</a:t>
            </a:r>
          </a:p>
          <a:p>
            <a:pPr marL="457200" marR="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Height required?</a:t>
            </a:r>
          </a:p>
          <a:p>
            <a:pPr marL="457200" marR="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Room to work? Defensive pressure?</a:t>
            </a:r>
          </a:p>
          <a:p>
            <a:pPr marL="457200" marR="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Do you need to reach over or change object's orientation.</a:t>
            </a:r>
          </a:p>
          <a:p>
            <a:pPr marL="0" marR="0" indent="0" rtl="0">
              <a:spcBef>
                <a:spcPts val="0"/>
              </a:spcBef>
              <a:buNone/>
            </a:pPr>
            <a:endParaRPr sz="1800">
              <a:latin typeface="Monda"/>
              <a:ea typeface="Monda"/>
              <a:cs typeface="Monda"/>
              <a:sym typeface="Monda"/>
            </a:endParaRPr>
          </a:p>
          <a:p>
            <a:pPr marL="0" marR="0" indent="0" rtl="0">
              <a:spcBef>
                <a:spcPts val="0"/>
              </a:spcBef>
              <a:buNone/>
            </a:pPr>
            <a:endParaRPr sz="1800">
              <a:latin typeface="Monda"/>
              <a:ea typeface="Monda"/>
              <a:cs typeface="Monda"/>
              <a:sym typeface="Monda"/>
            </a:endParaRPr>
          </a:p>
          <a:p>
            <a:pPr marL="0" marR="0" indent="0" rtl="0">
              <a:spcBef>
                <a:spcPts val="0"/>
              </a:spcBef>
              <a:buNone/>
            </a:pPr>
            <a:endParaRPr sz="1800">
              <a:latin typeface="Monda"/>
              <a:ea typeface="Monda"/>
              <a:cs typeface="Monda"/>
              <a:sym typeface="Monda"/>
            </a:endParaRPr>
          </a:p>
          <a:p>
            <a:pPr marL="0" marR="0" lvl="0" indent="0" rtl="0">
              <a:spcBef>
                <a:spcPts val="0"/>
              </a:spcBef>
              <a:buNone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Single joint arms are (arguably) simplest option to reach from floor to approximately 2x robot height.</a:t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0" y="38100"/>
            <a:ext cx="8229600" cy="857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3600"/>
              <a:t>Sizing motors/ratios	</a:t>
            </a:r>
          </a:p>
        </p:txBody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0" y="1200150"/>
            <a:ext cx="8229600" cy="342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Clr>
                <a:schemeClr val="lt1"/>
              </a:buClr>
              <a:buSzPct val="133333"/>
              <a:buFont typeface="Arial"/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Motor Selection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Previous Gamesense Video covers motor sizing well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Motors with higher ratio of mass to power will allow higher duty cycles. 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Bag, miniCIM and CIMs recommended for inexperienced teams</a:t>
            </a:r>
          </a:p>
          <a:p>
            <a:pPr marL="0" indent="0" rtl="0">
              <a:spcBef>
                <a:spcPts val="0"/>
              </a:spcBef>
              <a:buNone/>
            </a:pPr>
            <a:endParaRPr sz="1800">
              <a:latin typeface="Monda"/>
              <a:ea typeface="Monda"/>
              <a:cs typeface="Monda"/>
              <a:sym typeface="Monda"/>
            </a:endParaRPr>
          </a:p>
          <a:p>
            <a:pPr marL="0" lvl="0" indent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Ratio Selection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Determine peak load on system (horizontal for arm).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Size ratio so that motor experiences about 15% of stall torque at peak load, 20% acceptable for Bag, miniCIM or CIM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Reduce system weight,add motors and/or counterbalance to increase speed (after determining if you really need to go faster)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0" y="38100"/>
            <a:ext cx="8229600" cy="857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/>
              <a:t>Single Jointed arms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0" y="1200150"/>
            <a:ext cx="5544599" cy="342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330 is King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Copy them!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RAMP videos on single joint arms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 u="sng">
                <a:solidFill>
                  <a:schemeClr val="hlink"/>
                </a:solidFill>
                <a:latin typeface="Monda"/>
                <a:ea typeface="Monda"/>
                <a:cs typeface="Monda"/>
                <a:sym typeface="Monda"/>
                <a:hlinkClick r:id="rId3"/>
              </a:rPr>
              <a:t>First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 u="sng">
                <a:solidFill>
                  <a:schemeClr val="hlink"/>
                </a:solidFill>
                <a:latin typeface="Monda"/>
                <a:ea typeface="Monda"/>
                <a:cs typeface="Monda"/>
                <a:sym typeface="Monda"/>
                <a:hlinkClick r:id="rId4"/>
              </a:rPr>
              <a:t>Second</a:t>
            </a:r>
          </a:p>
          <a:p>
            <a:pPr marL="0" indent="0" rtl="0">
              <a:spcBef>
                <a:spcPts val="0"/>
              </a:spcBef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COTS methods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Vexpro Versaframe and bearing blocks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Versaplanetary + 2 stages of chain reduction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 u="sng">
                <a:solidFill>
                  <a:schemeClr val="hlink"/>
                </a:solidFill>
                <a:latin typeface="Monda"/>
                <a:ea typeface="Monda"/>
                <a:cs typeface="Monda"/>
                <a:sym typeface="Monda"/>
                <a:hlinkClick r:id="rId5"/>
              </a:rPr>
              <a:t>Vexpro example</a:t>
            </a:r>
          </a:p>
          <a:p>
            <a:pPr marL="0" lvl="0" indent="0" rtl="0">
              <a:spcBef>
                <a:spcPts val="0"/>
              </a:spcBef>
              <a:buNone/>
            </a:pPr>
            <a:endParaRPr sz="1800">
              <a:latin typeface="Monda"/>
              <a:ea typeface="Monda"/>
              <a:cs typeface="Monda"/>
              <a:sym typeface="Monda"/>
            </a:endParaRPr>
          </a:p>
        </p:txBody>
      </p:sp>
      <p:pic>
        <p:nvPicPr>
          <p:cNvPr id="122" name="Shape 122"/>
          <p:cNvPicPr preferRelativeResize="0"/>
          <p:nvPr/>
        </p:nvPicPr>
        <p:blipFill rotWithShape="1">
          <a:blip r:embed="rId6">
            <a:alphaModFix/>
          </a:blip>
          <a:srcRect l="36600" b="21917"/>
          <a:stretch/>
        </p:blipFill>
        <p:spPr>
          <a:xfrm>
            <a:off x="5867675" y="1464137"/>
            <a:ext cx="3140625" cy="290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0" y="38100"/>
            <a:ext cx="8229600" cy="857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Double Jointed arms</a:t>
            </a:r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0" y="1200150"/>
            <a:ext cx="5867699" cy="342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973 2011 CAD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 u="sng">
                <a:solidFill>
                  <a:schemeClr val="hlink"/>
                </a:solidFill>
                <a:latin typeface="Monda"/>
                <a:ea typeface="Monda"/>
                <a:cs typeface="Monda"/>
                <a:sym typeface="Monda"/>
                <a:hlinkClick r:id="rId3"/>
              </a:rPr>
              <a:t>Download Here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Tradeoffs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Do you have an entire 2nd arm, or just a wrist?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Do you need 2nd joint angle constant (Virtual 4-bar)?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COTS methods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Vexpro Versaframe and bearing blocks (again) emulating our 2011 design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Or skip virtual 4-bar and versaplanetary the wrist.</a:t>
            </a:r>
          </a:p>
          <a:p>
            <a:pPr marL="0" lvl="0" indent="0" rtl="0">
              <a:spcBef>
                <a:spcPts val="0"/>
              </a:spcBef>
              <a:buNone/>
            </a:pPr>
            <a:endParaRPr sz="1800">
              <a:latin typeface="Monda"/>
              <a:ea typeface="Monda"/>
              <a:cs typeface="Monda"/>
              <a:sym typeface="Monda"/>
            </a:endParaRPr>
          </a:p>
        </p:txBody>
      </p:sp>
      <p:pic>
        <p:nvPicPr>
          <p:cNvPr id="129" name="Shape 129"/>
          <p:cNvPicPr preferRelativeResize="0"/>
          <p:nvPr/>
        </p:nvPicPr>
        <p:blipFill rotWithShape="1">
          <a:blip r:embed="rId4">
            <a:alphaModFix/>
          </a:blip>
          <a:srcRect r="53251"/>
          <a:stretch/>
        </p:blipFill>
        <p:spPr>
          <a:xfrm>
            <a:off x="6157650" y="1247275"/>
            <a:ext cx="2663224" cy="379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0" y="38100"/>
            <a:ext cx="8229600" cy="857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Elevators</a:t>
            </a:r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0" y="1200150"/>
            <a:ext cx="6746400" cy="3976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Single Stage versus Double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Single far easier, but only lifts ~80% of robot height.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Nice to counterbalance by constant force springs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Advantages of elevator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When sizing for same % of stall, elevator will lift same load faster.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Able to raise very high without extending out</a:t>
            </a:r>
          </a:p>
          <a:p>
            <a:pPr marL="0" indent="0" rtl="0">
              <a:spcBef>
                <a:spcPts val="0"/>
              </a:spcBef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Cots solutions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Roller kits available from competitionrobotproducts.com and from vexpro.</a:t>
            </a:r>
          </a:p>
          <a:p>
            <a:pPr marL="0" indent="0" rtl="0">
              <a:spcBef>
                <a:spcPts val="0"/>
              </a:spcBef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Bunch of RAMP Videos on Elevators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 u="sng">
                <a:solidFill>
                  <a:schemeClr val="hlink"/>
                </a:solidFill>
                <a:latin typeface="Monda"/>
                <a:ea typeface="Monda"/>
                <a:cs typeface="Monda"/>
                <a:sym typeface="Monda"/>
                <a:hlinkClick r:id="rId3"/>
              </a:rPr>
              <a:t>1</a:t>
            </a:r>
            <a:r>
              <a:rPr lang="en-US" sz="1800">
                <a:latin typeface="Monda"/>
                <a:ea typeface="Monda"/>
                <a:cs typeface="Monda"/>
                <a:sym typeface="Monda"/>
              </a:rPr>
              <a:t>, </a:t>
            </a:r>
            <a:r>
              <a:rPr lang="en-US" sz="1800" u="sng">
                <a:solidFill>
                  <a:schemeClr val="hlink"/>
                </a:solidFill>
                <a:latin typeface="Monda"/>
                <a:ea typeface="Monda"/>
                <a:cs typeface="Monda"/>
                <a:sym typeface="Monda"/>
                <a:hlinkClick r:id="rId4"/>
              </a:rPr>
              <a:t>2</a:t>
            </a:r>
            <a:r>
              <a:rPr lang="en-US" sz="1800">
                <a:latin typeface="Monda"/>
                <a:ea typeface="Monda"/>
                <a:cs typeface="Monda"/>
                <a:sym typeface="Monda"/>
              </a:rPr>
              <a:t>, </a:t>
            </a:r>
            <a:r>
              <a:rPr lang="en-US" sz="1800" u="sng">
                <a:solidFill>
                  <a:schemeClr val="hlink"/>
                </a:solidFill>
                <a:latin typeface="Monda"/>
                <a:ea typeface="Monda"/>
                <a:cs typeface="Monda"/>
                <a:sym typeface="Monda"/>
                <a:hlinkClick r:id="rId5"/>
              </a:rPr>
              <a:t>3</a:t>
            </a:r>
            <a:r>
              <a:rPr lang="en-US" sz="1800">
                <a:latin typeface="Monda"/>
                <a:ea typeface="Monda"/>
                <a:cs typeface="Monda"/>
                <a:sym typeface="Monda"/>
              </a:rPr>
              <a:t>, </a:t>
            </a:r>
            <a:r>
              <a:rPr lang="en-US" sz="1800" u="sng">
                <a:solidFill>
                  <a:schemeClr val="hlink"/>
                </a:solidFill>
                <a:latin typeface="Monda"/>
                <a:ea typeface="Monda"/>
                <a:cs typeface="Monda"/>
                <a:sym typeface="Monda"/>
                <a:hlinkClick r:id="rId6"/>
              </a:rPr>
              <a:t>4</a:t>
            </a:r>
          </a:p>
          <a:p>
            <a:pPr marL="0" lvl="0" indent="0" rtl="0">
              <a:spcBef>
                <a:spcPts val="0"/>
              </a:spcBef>
              <a:buNone/>
            </a:pPr>
            <a:endParaRPr sz="1800">
              <a:latin typeface="Monda"/>
              <a:ea typeface="Monda"/>
              <a:cs typeface="Monda"/>
              <a:sym typeface="Monda"/>
            </a:endParaRPr>
          </a:p>
        </p:txBody>
      </p:sp>
      <p:pic>
        <p:nvPicPr>
          <p:cNvPr id="136" name="Shape 1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43725" y="1229175"/>
            <a:ext cx="2600276" cy="34856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0" y="38100"/>
            <a:ext cx="8229600" cy="857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Mechanical Tips for all</a:t>
            </a:r>
          </a:p>
        </p:txBody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0" y="1200150"/>
            <a:ext cx="7108499" cy="3976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Power transmission		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Tensioning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Protect versaplanetaries by 1-2 stages of further reduction for big arms (and use “strong” output stages 5,7,9)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Hardstops (and hardstop zeroing)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Sensor Placement (designed in)</a:t>
            </a:r>
          </a:p>
          <a:p>
            <a:pPr marL="0" lvl="0" indent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Control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Ensure sensor resolution makes sense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Gearing slower is exponentially easier to control (likely just needs P and maybe feed forward). Only gear faster if your team can control it.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Preset positions are good, but also have ability to manually control in case things happen.</a:t>
            </a:r>
          </a:p>
        </p:txBody>
      </p: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title"/>
          </p:nvPr>
        </p:nvSpPr>
        <p:spPr>
          <a:xfrm>
            <a:off x="457200" y="225647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Monda"/>
              <a:buNone/>
            </a:pPr>
            <a:r>
              <a:rPr lang="en-US" sz="4800" b="1">
                <a:latin typeface="Monda"/>
                <a:ea typeface="Monda"/>
                <a:cs typeface="Monda"/>
                <a:sym typeface="Monda"/>
              </a:rPr>
              <a:t>Shooters</a:t>
            </a:r>
          </a:p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Monda"/>
              <a:buNone/>
            </a:pPr>
            <a:r>
              <a:rPr lang="en-US" sz="4800">
                <a:solidFill>
                  <a:srgbClr val="F1C232"/>
                </a:solidFill>
                <a:latin typeface="Monda"/>
                <a:ea typeface="Monda"/>
                <a:cs typeface="Monda"/>
                <a:sym typeface="Monda"/>
              </a:rPr>
              <a:t>Allen Gregory - 3847</a:t>
            </a:r>
          </a:p>
        </p:txBody>
      </p:sp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0" y="38100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Monda"/>
              <a:buNone/>
            </a:pPr>
            <a:r>
              <a:rPr lang="en-US" sz="3500">
                <a:latin typeface="Monda"/>
                <a:ea typeface="Monda"/>
                <a:cs typeface="Monda"/>
                <a:sym typeface="Monda"/>
              </a:rPr>
              <a:t>Shooter Variables</a:t>
            </a: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0" y="1200150"/>
            <a:ext cx="8229600" cy="3789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133333"/>
              <a:buFont typeface="Arial"/>
              <a:buNone/>
            </a:pPr>
            <a:r>
              <a:rPr lang="en-US" sz="2400" b="1">
                <a:solidFill>
                  <a:srgbClr val="CCCCCC"/>
                </a:solidFill>
                <a:latin typeface="Monda"/>
                <a:ea typeface="Monda"/>
                <a:cs typeface="Monda"/>
                <a:sym typeface="Monda"/>
              </a:rPr>
              <a:t>Trajectory</a:t>
            </a:r>
          </a:p>
          <a:p>
            <a:pPr marL="457200" marR="0" lvl="0" indent="-228600" rtl="0">
              <a:spcBef>
                <a:spcPts val="0"/>
              </a:spcBef>
              <a:buClr>
                <a:srgbClr val="FFFFFF"/>
              </a:buClr>
              <a:buSzPct val="100000"/>
              <a:buFont typeface="Monda"/>
            </a:pPr>
            <a:r>
              <a:rPr lang="en-US" sz="1800">
                <a:solidFill>
                  <a:srgbClr val="FFFFFF"/>
                </a:solidFill>
                <a:latin typeface="Monda"/>
                <a:ea typeface="Monda"/>
                <a:cs typeface="Monda"/>
                <a:sym typeface="Monda"/>
              </a:rPr>
              <a:t>Velocity</a:t>
            </a:r>
          </a:p>
          <a:p>
            <a:pPr marL="457200" marR="0" lvl="0" indent="-228600" rtl="0">
              <a:spcBef>
                <a:spcPts val="0"/>
              </a:spcBef>
              <a:buClr>
                <a:srgbClr val="FFFFFF"/>
              </a:buClr>
              <a:buSzPct val="100000"/>
              <a:buFont typeface="Monda"/>
            </a:pPr>
            <a:r>
              <a:rPr lang="en-US" sz="1800">
                <a:solidFill>
                  <a:srgbClr val="FFFFFF"/>
                </a:solidFill>
                <a:latin typeface="Monda"/>
                <a:ea typeface="Monda"/>
                <a:cs typeface="Monda"/>
                <a:sym typeface="Monda"/>
              </a:rPr>
              <a:t>Launch angle </a:t>
            </a:r>
          </a:p>
          <a:p>
            <a:pPr marL="914400" marR="0" lvl="1" indent="-228600" rtl="0">
              <a:spcBef>
                <a:spcPts val="0"/>
              </a:spcBef>
              <a:buClr>
                <a:srgbClr val="FFFFFF"/>
              </a:buClr>
              <a:buSzPct val="100000"/>
              <a:buFont typeface="Monda"/>
            </a:pPr>
            <a:r>
              <a:rPr lang="en-US" sz="1800">
                <a:solidFill>
                  <a:srgbClr val="FFFFFF"/>
                </a:solidFill>
                <a:latin typeface="Monda"/>
                <a:ea typeface="Monda"/>
                <a:cs typeface="Monda"/>
                <a:sym typeface="Monda"/>
              </a:rPr>
              <a:t>Vertical (elevation)</a:t>
            </a:r>
          </a:p>
          <a:p>
            <a:pPr marL="914400" marR="0" lvl="1" indent="-228600" rtl="0">
              <a:spcBef>
                <a:spcPts val="0"/>
              </a:spcBef>
              <a:buClr>
                <a:srgbClr val="FFFFFF"/>
              </a:buClr>
              <a:buSzPct val="100000"/>
              <a:buFont typeface="Monda"/>
            </a:pPr>
            <a:r>
              <a:rPr lang="en-US" sz="1800">
                <a:solidFill>
                  <a:srgbClr val="FFFFFF"/>
                </a:solidFill>
                <a:latin typeface="Monda"/>
                <a:ea typeface="Monda"/>
                <a:cs typeface="Monda"/>
                <a:sym typeface="Monda"/>
              </a:rPr>
              <a:t>Horizontal (azimuth)</a:t>
            </a:r>
          </a:p>
          <a:p>
            <a:pPr marL="457200" marR="0" lvl="0" indent="-228600" rtl="0">
              <a:spcBef>
                <a:spcPts val="0"/>
              </a:spcBef>
              <a:buClr>
                <a:srgbClr val="FFFFFF"/>
              </a:buClr>
              <a:buSzPct val="100000"/>
              <a:buFont typeface="Monda"/>
            </a:pPr>
            <a:r>
              <a:rPr lang="en-US" sz="1800">
                <a:solidFill>
                  <a:srgbClr val="FFFFFF"/>
                </a:solidFill>
                <a:latin typeface="Monda"/>
                <a:ea typeface="Monda"/>
                <a:cs typeface="Monda"/>
                <a:sym typeface="Monda"/>
              </a:rPr>
              <a:t>Spin</a:t>
            </a:r>
          </a:p>
          <a:p>
            <a:pPr marL="0" marR="0" lvl="0" indent="0" rtl="0">
              <a:spcBef>
                <a:spcPts val="0"/>
              </a:spcBef>
              <a:buNone/>
            </a:pPr>
            <a:r>
              <a:rPr lang="en-US" sz="2400" b="1">
                <a:solidFill>
                  <a:srgbClr val="CCCCCC"/>
                </a:solidFill>
                <a:latin typeface="Monda"/>
                <a:ea typeface="Monda"/>
                <a:cs typeface="Monda"/>
                <a:sym typeface="Monda"/>
              </a:rPr>
              <a:t>Fixed vs. Adjustable</a:t>
            </a:r>
          </a:p>
          <a:p>
            <a:pPr marL="457200" marR="0" lvl="0" indent="-228600" rtl="0">
              <a:spcBef>
                <a:spcPts val="0"/>
              </a:spcBef>
              <a:buClr>
                <a:srgbClr val="FFFFFF"/>
              </a:buClr>
              <a:buSzPct val="100000"/>
              <a:buFont typeface="Monda"/>
            </a:pPr>
            <a:r>
              <a:rPr lang="en-US" sz="1400">
                <a:solidFill>
                  <a:srgbClr val="FFFFFF"/>
                </a:solidFill>
                <a:latin typeface="Monda"/>
                <a:ea typeface="Monda"/>
                <a:cs typeface="Monda"/>
                <a:sym typeface="Monda"/>
              </a:rPr>
              <a:t>Will the driver/robot be able to adjust these mid match?</a:t>
            </a:r>
          </a:p>
          <a:p>
            <a:pPr marL="457200" marR="0" lvl="0" indent="-228600" rtl="0">
              <a:spcBef>
                <a:spcPts val="0"/>
              </a:spcBef>
              <a:buClr>
                <a:srgbClr val="FFFFFF"/>
              </a:buClr>
              <a:buSzPct val="100000"/>
              <a:buFont typeface="Monda"/>
            </a:pPr>
            <a:r>
              <a:rPr lang="en-US" sz="1400">
                <a:solidFill>
                  <a:srgbClr val="FFFFFF"/>
                </a:solidFill>
                <a:latin typeface="Monda"/>
                <a:ea typeface="Monda"/>
                <a:cs typeface="Monda"/>
                <a:sym typeface="Monda"/>
              </a:rPr>
              <a:t>Hold as many of the variables fixed as you can while accomplishing your chosen game strategy</a:t>
            </a:r>
          </a:p>
          <a:p>
            <a:pPr marL="457200" marR="0" lvl="0" indent="-228600" rtl="0">
              <a:spcBef>
                <a:spcPts val="0"/>
              </a:spcBef>
              <a:buClr>
                <a:srgbClr val="FFFFFF"/>
              </a:buClr>
              <a:buSzPct val="100000"/>
              <a:buFont typeface="Monda"/>
            </a:pPr>
            <a:r>
              <a:rPr lang="en-US" sz="1400">
                <a:solidFill>
                  <a:srgbClr val="FFFFFF"/>
                </a:solidFill>
                <a:latin typeface="Monda"/>
                <a:ea typeface="Monda"/>
                <a:cs typeface="Monda"/>
                <a:sym typeface="Monda"/>
              </a:rPr>
              <a:t>If they can’t be constant, attempt to limit them to as few possible positions as you can instead of making them infinitely variable.</a:t>
            </a:r>
          </a:p>
          <a:p>
            <a:pPr marL="457200" marR="0" lvl="0" indent="-228600" rtl="0">
              <a:spcBef>
                <a:spcPts val="0"/>
              </a:spcBef>
              <a:buClr>
                <a:srgbClr val="FFFFFF"/>
              </a:buClr>
              <a:buSzPct val="100000"/>
              <a:buFont typeface="Monda"/>
            </a:pPr>
            <a:r>
              <a:rPr lang="en-US" sz="1400">
                <a:solidFill>
                  <a:srgbClr val="FFFFFF"/>
                </a:solidFill>
                <a:latin typeface="Monda"/>
                <a:ea typeface="Monda"/>
                <a:cs typeface="Monda"/>
                <a:sym typeface="Monda"/>
              </a:rPr>
              <a:t>Prototyping will allow you to find the proper setting per game object but intuition/prior knowledge/common sense will help as well</a:t>
            </a:r>
          </a:p>
          <a:p>
            <a:pPr marL="0" marR="0" lvl="0" indent="0" rtl="0">
              <a:spcBef>
                <a:spcPts val="0"/>
              </a:spcBef>
              <a:buNone/>
            </a:pPr>
            <a:endParaRPr sz="1400">
              <a:latin typeface="Monda"/>
              <a:ea typeface="Monda"/>
              <a:cs typeface="Monda"/>
              <a:sym typeface="Monda"/>
            </a:endParaRPr>
          </a:p>
        </p:txBody>
      </p:sp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0" y="38100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Monda"/>
              <a:buNone/>
            </a:pPr>
            <a:r>
              <a:rPr lang="en-US" sz="3500">
                <a:latin typeface="Monda"/>
                <a:ea typeface="Monda"/>
                <a:cs typeface="Monda"/>
                <a:sym typeface="Monda"/>
              </a:rPr>
              <a:t>Shooter Wheels</a:t>
            </a:r>
          </a:p>
        </p:txBody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0" y="1200150"/>
            <a:ext cx="8229600" cy="3789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133333"/>
              <a:buFont typeface="Arial"/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Identify Variables and choose between options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da"/>
            </a:pPr>
            <a:r>
              <a:rPr lang="en-US" sz="1400">
                <a:latin typeface="Monda"/>
                <a:ea typeface="Monda"/>
                <a:cs typeface="Monda"/>
                <a:sym typeface="Monda"/>
              </a:rPr>
              <a:t>Have a lot of different wheel options to prototype with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da"/>
            </a:pPr>
            <a:r>
              <a:rPr lang="en-US" sz="1400">
                <a:latin typeface="Monda"/>
                <a:ea typeface="Monda"/>
                <a:cs typeface="Monda"/>
                <a:sym typeface="Monda"/>
              </a:rPr>
              <a:t>Wheel Variables</a:t>
            </a:r>
          </a:p>
          <a:p>
            <a: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da"/>
            </a:pPr>
            <a:r>
              <a:rPr lang="en-US" sz="1400">
                <a:latin typeface="Monda"/>
                <a:ea typeface="Monda"/>
                <a:cs typeface="Monda"/>
                <a:sym typeface="Monda"/>
              </a:rPr>
              <a:t>Size - diameter, width, weight, etc</a:t>
            </a:r>
          </a:p>
          <a:p>
            <a: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da"/>
            </a:pPr>
            <a:r>
              <a:rPr lang="en-US" sz="1400">
                <a:latin typeface="Monda"/>
                <a:ea typeface="Monda"/>
                <a:cs typeface="Monda"/>
                <a:sym typeface="Monda"/>
              </a:rPr>
              <a:t>Interaction with game object - friction, damage, etc</a:t>
            </a:r>
          </a:p>
          <a:p>
            <a: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da"/>
            </a:pPr>
            <a:r>
              <a:rPr lang="en-US" sz="1400">
                <a:latin typeface="Monda"/>
                <a:ea typeface="Monda"/>
                <a:cs typeface="Monda"/>
                <a:sym typeface="Monda"/>
              </a:rPr>
              <a:t>Wear</a:t>
            </a:r>
          </a:p>
          <a:p>
            <a: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da"/>
            </a:pPr>
            <a:r>
              <a:rPr lang="en-US" sz="1400">
                <a:latin typeface="Monda"/>
                <a:ea typeface="Monda"/>
                <a:cs typeface="Monda"/>
                <a:sym typeface="Monda"/>
              </a:rPr>
              <a:t>Cost</a:t>
            </a:r>
          </a:p>
          <a:p>
            <a: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da"/>
            </a:pPr>
            <a:r>
              <a:rPr lang="en-US" sz="1400">
                <a:latin typeface="Monda"/>
                <a:ea typeface="Monda"/>
                <a:cs typeface="Monda"/>
                <a:sym typeface="Monda"/>
              </a:rPr>
              <a:t>Other Variables</a:t>
            </a:r>
          </a:p>
          <a:p>
            <a: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da"/>
            </a:pPr>
            <a:r>
              <a:rPr lang="en-US" sz="1400">
                <a:latin typeface="Monda"/>
                <a:ea typeface="Monda"/>
                <a:cs typeface="Monda"/>
                <a:sym typeface="Monda"/>
              </a:rPr>
              <a:t>Pressure (if pneumatic)</a:t>
            </a:r>
          </a:p>
          <a:p>
            <a: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da"/>
            </a:pPr>
            <a:r>
              <a:rPr lang="en-US" sz="1400">
                <a:latin typeface="Monda"/>
                <a:ea typeface="Monda"/>
                <a:cs typeface="Monda"/>
                <a:sym typeface="Monda"/>
              </a:rPr>
              <a:t>Modifications (cutting grooves, paint on urethane, etc)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da"/>
            </a:pPr>
            <a:r>
              <a:rPr lang="en-US" sz="1400">
                <a:latin typeface="Monda"/>
                <a:ea typeface="Monda"/>
                <a:cs typeface="Monda"/>
                <a:sym typeface="Monda"/>
              </a:rPr>
              <a:t>Pay attention to the opposite wall</a:t>
            </a:r>
          </a:p>
          <a:p>
            <a:pPr marL="0" marR="0" lvl="0" indent="0" rtl="0">
              <a:spcBef>
                <a:spcPts val="0"/>
              </a:spcBef>
              <a:buNone/>
            </a:pPr>
            <a:endParaRPr sz="1400">
              <a:latin typeface="Monda"/>
              <a:ea typeface="Monda"/>
              <a:cs typeface="Monda"/>
              <a:sym typeface="Monda"/>
            </a:endParaRPr>
          </a:p>
        </p:txBody>
      </p:sp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07275"/>
            <a:ext cx="1781650" cy="133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Shape 1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69700" y="2536550"/>
            <a:ext cx="1781633" cy="133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Shape 1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875" y="3807275"/>
            <a:ext cx="1465158" cy="133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Shape 16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81650" y="3807275"/>
            <a:ext cx="1336225" cy="133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Shape 16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56175" y="3807275"/>
            <a:ext cx="1336224" cy="133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592400" y="3807275"/>
            <a:ext cx="1336224" cy="133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Shape 166"/>
          <p:cNvPicPr preferRelativeResize="0"/>
          <p:nvPr/>
        </p:nvPicPr>
        <p:blipFill rotWithShape="1">
          <a:blip r:embed="rId9">
            <a:alphaModFix/>
          </a:blip>
          <a:srcRect l="9034" t="6196" r="6291" b="9265"/>
          <a:stretch/>
        </p:blipFill>
        <p:spPr>
          <a:xfrm>
            <a:off x="4583025" y="3807275"/>
            <a:ext cx="1673145" cy="133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0" y="38100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Monda"/>
              <a:buNone/>
            </a:pPr>
            <a:r>
              <a:rPr lang="en-US" sz="3500">
                <a:latin typeface="Monda"/>
                <a:ea typeface="Monda"/>
                <a:cs typeface="Monda"/>
                <a:sym typeface="Monda"/>
              </a:rPr>
              <a:t>Rough Prototypes</a:t>
            </a:r>
          </a:p>
        </p:txBody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0" y="1200150"/>
            <a:ext cx="8229600" cy="3789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indent="0" rtl="0">
              <a:spcBef>
                <a:spcPts val="0"/>
              </a:spcBef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How we get shooting quickly</a:t>
            </a:r>
          </a:p>
          <a:p>
            <a:pPr marL="457200" lvl="0" indent="-228600" rtl="0">
              <a:spcBef>
                <a:spcPts val="0"/>
              </a:spcBef>
              <a:buFont typeface="Monda"/>
            </a:pPr>
            <a:r>
              <a:rPr lang="en-US" sz="1400">
                <a:latin typeface="Monda"/>
                <a:ea typeface="Monda"/>
                <a:cs typeface="Monda"/>
                <a:sym typeface="Monda"/>
              </a:rPr>
              <a:t>Drills and Versaplanetary Gearboxes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400">
                <a:latin typeface="Monda"/>
                <a:ea typeface="Monda"/>
                <a:cs typeface="Monda"/>
                <a:sym typeface="Monda"/>
              </a:rPr>
              <a:t>Convert 12v Drills to “Flightsticks” to power motors</a:t>
            </a:r>
          </a:p>
          <a:p>
            <a:pPr marL="0" marR="0" lvl="0" indent="0" rtl="0">
              <a:spcBef>
                <a:spcPts val="0"/>
              </a:spcBef>
              <a:buNone/>
            </a:pPr>
            <a:endParaRPr sz="1400">
              <a:latin typeface="Monda"/>
              <a:ea typeface="Monda"/>
              <a:cs typeface="Monda"/>
              <a:sym typeface="Monda"/>
            </a:endParaRPr>
          </a:p>
        </p:txBody>
      </p:sp>
      <p:pic>
        <p:nvPicPr>
          <p:cNvPr id="173" name="Shape 173"/>
          <p:cNvPicPr preferRelativeResize="0"/>
          <p:nvPr/>
        </p:nvPicPr>
        <p:blipFill rotWithShape="1">
          <a:blip r:embed="rId3">
            <a:alphaModFix/>
          </a:blip>
          <a:srcRect l="38753" r="22902" b="5419"/>
          <a:stretch/>
        </p:blipFill>
        <p:spPr>
          <a:xfrm>
            <a:off x="6408975" y="1353900"/>
            <a:ext cx="2735023" cy="3789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Shape 174"/>
          <p:cNvPicPr preferRelativeResize="0"/>
          <p:nvPr/>
        </p:nvPicPr>
        <p:blipFill rotWithShape="1">
          <a:blip r:embed="rId4">
            <a:alphaModFix/>
          </a:blip>
          <a:srcRect l="10294" r="12539"/>
          <a:stretch/>
        </p:blipFill>
        <p:spPr>
          <a:xfrm>
            <a:off x="3509087" y="2625262"/>
            <a:ext cx="2550899" cy="185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Shape 175"/>
          <p:cNvPicPr preferRelativeResize="0"/>
          <p:nvPr/>
        </p:nvPicPr>
        <p:blipFill rotWithShape="1">
          <a:blip r:embed="rId5">
            <a:alphaModFix/>
          </a:blip>
          <a:srcRect l="10178" t="12951" r="8850" b="1049"/>
          <a:stretch/>
        </p:blipFill>
        <p:spPr>
          <a:xfrm>
            <a:off x="327724" y="2708875"/>
            <a:ext cx="2832376" cy="169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457200" y="225647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Monda"/>
              <a:buNone/>
            </a:pPr>
            <a:r>
              <a:rPr lang="en-US" sz="4800" b="1">
                <a:latin typeface="Monda"/>
                <a:ea typeface="Monda"/>
                <a:cs typeface="Monda"/>
                <a:sym typeface="Monda"/>
              </a:rPr>
              <a:t>Roller Collectors</a:t>
            </a:r>
          </a:p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Monda"/>
              <a:buNone/>
            </a:pPr>
            <a:r>
              <a:rPr lang="en-US" sz="3600">
                <a:solidFill>
                  <a:srgbClr val="F1C232"/>
                </a:solidFill>
                <a:latin typeface="Monda"/>
                <a:ea typeface="Monda"/>
                <a:cs typeface="Monda"/>
                <a:sym typeface="Monda"/>
              </a:rPr>
              <a:t>Lucien Junkin - 118</a:t>
            </a:r>
          </a:p>
        </p:txBody>
      </p:sp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title"/>
          </p:nvPr>
        </p:nvSpPr>
        <p:spPr>
          <a:xfrm>
            <a:off x="0" y="38100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Monda"/>
              <a:buNone/>
            </a:pPr>
            <a:r>
              <a:rPr lang="en-US" sz="3500">
                <a:latin typeface="Monda"/>
                <a:ea typeface="Monda"/>
                <a:cs typeface="Monda"/>
                <a:sym typeface="Monda"/>
              </a:rPr>
              <a:t>Shooter Notes</a:t>
            </a:r>
          </a:p>
        </p:txBody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0" y="1200150"/>
            <a:ext cx="8229600" cy="3789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145454"/>
              <a:buFont typeface="Arial"/>
              <a:buNone/>
            </a:pPr>
            <a:r>
              <a:rPr lang="en-US" sz="22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Consistency 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da"/>
            </a:pPr>
            <a:r>
              <a:rPr lang="en-US" sz="1400">
                <a:latin typeface="Monda"/>
                <a:ea typeface="Monda"/>
                <a:cs typeface="Monda"/>
                <a:sym typeface="Monda"/>
              </a:rPr>
              <a:t>Rigid assembly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da"/>
            </a:pPr>
            <a:r>
              <a:rPr lang="en-US" sz="1400">
                <a:latin typeface="Monda"/>
                <a:ea typeface="Monda"/>
                <a:cs typeface="Monda"/>
                <a:sym typeface="Monda"/>
              </a:rPr>
              <a:t>Consistent loading from collector to shooter</a:t>
            </a:r>
          </a:p>
          <a:p>
            <a:pPr marL="457200" lvl="0" indent="-228600" rtl="0">
              <a:spcBef>
                <a:spcPts val="0"/>
              </a:spcBef>
              <a:buFont typeface="Monda"/>
            </a:pPr>
            <a:r>
              <a:rPr lang="en-US" sz="1400">
                <a:latin typeface="Monda"/>
                <a:ea typeface="Monda"/>
                <a:cs typeface="Monda"/>
                <a:sym typeface="Monda"/>
              </a:rPr>
              <a:t>Consistent speed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da"/>
            </a:pPr>
            <a:r>
              <a:rPr lang="en-US" sz="1400">
                <a:latin typeface="Monda"/>
                <a:ea typeface="Monda"/>
                <a:cs typeface="Monda"/>
                <a:sym typeface="Monda"/>
              </a:rPr>
              <a:t>Consistent wear and maintenance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da"/>
            </a:pPr>
            <a:r>
              <a:rPr lang="en-US" sz="1400">
                <a:latin typeface="Monda"/>
                <a:ea typeface="Monda"/>
                <a:cs typeface="Monda"/>
                <a:sym typeface="Monda"/>
              </a:rPr>
              <a:t>Consistent game piece (or adjust to the game piece)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Monda"/>
              <a:ea typeface="Monda"/>
              <a:cs typeface="Monda"/>
              <a:sym typeface="Mond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Plan to Iterate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Monda"/>
            </a:pPr>
            <a:r>
              <a:rPr lang="en-US" sz="1400">
                <a:latin typeface="Monda"/>
                <a:ea typeface="Monda"/>
                <a:cs typeface="Monda"/>
                <a:sym typeface="Monda"/>
              </a:rPr>
              <a:t>The real shooter will always be a bit different from the prototype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Monda"/>
            </a:pPr>
            <a:r>
              <a:rPr lang="en-US" sz="1400">
                <a:latin typeface="Monda"/>
                <a:ea typeface="Monda"/>
                <a:cs typeface="Monda"/>
                <a:sym typeface="Monda"/>
              </a:rPr>
              <a:t>Plan to be able to make adjustments to angles, compression, etc to “Dial In” in your shooter.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Monda"/>
            </a:pPr>
            <a:r>
              <a:rPr lang="en-US" sz="1400">
                <a:latin typeface="Monda"/>
                <a:ea typeface="Monda"/>
                <a:cs typeface="Monda"/>
                <a:sym typeface="Monda"/>
              </a:rPr>
              <a:t>Adjust one variable at a time</a:t>
            </a:r>
          </a:p>
          <a:p>
            <a:pPr marL="0" lvl="0" indent="0" rtl="0">
              <a:spcBef>
                <a:spcPts val="0"/>
              </a:spcBef>
              <a:buNone/>
            </a:pPr>
            <a:endParaRPr sz="800">
              <a:solidFill>
                <a:srgbClr val="CCCCCC"/>
              </a:solidFill>
              <a:latin typeface="Monda"/>
              <a:ea typeface="Monda"/>
              <a:cs typeface="Monda"/>
              <a:sym typeface="Monda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22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Analyze Results</a:t>
            </a:r>
          </a:p>
          <a:p>
            <a:pPr marL="457200" lvl="0" indent="-228600" rtl="0">
              <a:spcBef>
                <a:spcPts val="0"/>
              </a:spcBef>
              <a:buFont typeface="Monda"/>
            </a:pPr>
            <a:r>
              <a:rPr lang="en-US" sz="1400">
                <a:latin typeface="Monda"/>
                <a:ea typeface="Monda"/>
                <a:cs typeface="Monda"/>
                <a:sym typeface="Monda"/>
              </a:rPr>
              <a:t>Hi speed video (120fps+) is a great way to look at what is happening in your shooter</a:t>
            </a:r>
          </a:p>
          <a:p>
            <a:pPr marL="0" marR="0" lvl="0" indent="0" rtl="0">
              <a:spcBef>
                <a:spcPts val="0"/>
              </a:spcBef>
              <a:buNone/>
            </a:pPr>
            <a:endParaRPr sz="1400">
              <a:latin typeface="Monda"/>
              <a:ea typeface="Monda"/>
              <a:cs typeface="Monda"/>
              <a:sym typeface="Monda"/>
            </a:endParaRPr>
          </a:p>
        </p:txBody>
      </p:sp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title"/>
          </p:nvPr>
        </p:nvSpPr>
        <p:spPr>
          <a:xfrm>
            <a:off x="0" y="38100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/>
              <a:t>Resources</a:t>
            </a:r>
          </a:p>
        </p:txBody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0" y="1200150"/>
            <a:ext cx="8931299" cy="3998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228600" algn="l" rtl="0">
              <a:spcBef>
                <a:spcPts val="0"/>
              </a:spcBef>
              <a:buSzPct val="100000"/>
            </a:pPr>
            <a:r>
              <a:rPr lang="en-US" sz="1200"/>
              <a:t>Improvised hubs for hubless wheels</a:t>
            </a:r>
          </a:p>
          <a:p>
            <a:pPr marL="914400" marR="0" lvl="1" indent="-228600" algn="l" rtl="0">
              <a:spcBef>
                <a:spcPts val="0"/>
              </a:spcBef>
              <a:buSzPct val="100000"/>
            </a:pPr>
            <a:r>
              <a:rPr lang="en-US" sz="1200"/>
              <a:t>http://blog.spectrum3847.org/2015/07/improvised-hubs-for-mcmaster-carr-wheels.html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0" y="38100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Monda"/>
              <a:buNone/>
            </a:pPr>
            <a:r>
              <a:rPr lang="en-US" sz="3500">
                <a:latin typeface="Monda"/>
                <a:ea typeface="Monda"/>
                <a:cs typeface="Monda"/>
                <a:sym typeface="Monda"/>
              </a:rPr>
              <a:t>Robonauts Intake Philosophy</a:t>
            </a:r>
          </a:p>
        </p:txBody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0" y="1200150"/>
            <a:ext cx="9144000" cy="3789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133333"/>
              <a:buFont typeface="Arial"/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Touch It .......... Own It</a:t>
            </a:r>
          </a:p>
          <a:p>
            <a:pPr marL="457200" marR="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We strive to control the game piece as soon as we touch the game piece with the robot</a:t>
            </a:r>
          </a:p>
          <a:p>
            <a:pPr marL="0" marR="0" lvl="0" indent="0" rtl="0">
              <a:spcBef>
                <a:spcPts val="0"/>
              </a:spcBef>
              <a:buNone/>
            </a:pPr>
            <a:endParaRPr sz="1800">
              <a:latin typeface="Monda"/>
              <a:ea typeface="Monda"/>
              <a:cs typeface="Monda"/>
              <a:sym typeface="Mond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33333"/>
              <a:buFont typeface="Arial"/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Prototype ..... Prototype ..... Prototype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We start with very, very quick prototypes and end with prototypes that have all of the features that our “flight” robot will have</a:t>
            </a:r>
          </a:p>
          <a:p>
            <a:pPr marL="45720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We have zillions of “Come Check This Out” moments</a:t>
            </a:r>
          </a:p>
          <a:p>
            <a:pPr marL="457200" marR="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We prototype throughout the season to tweak our intake</a:t>
            </a:r>
          </a:p>
          <a:p>
            <a:pPr marL="457200" marR="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We meld as a subsystem and team through prototyping</a:t>
            </a:r>
          </a:p>
          <a:p>
            <a:pPr marL="457200" marR="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The design &amp; manufacturing is the “easy part” ....... albeit very, very time consuming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0" y="1200150"/>
            <a:ext cx="9034800" cy="3789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133333"/>
              <a:buFont typeface="Arial"/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“Come Check This Out” Moments</a:t>
            </a:r>
          </a:p>
          <a:p>
            <a:pPr marL="457200" marR="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In the beginning, we prototype in minutes ..... not hours</a:t>
            </a:r>
          </a:p>
          <a:p>
            <a:pPr marL="457200" marR="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In the end, we prototype in hours ..... not minutes</a:t>
            </a:r>
          </a:p>
          <a:p>
            <a:pPr marL="457200" marR="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We have “3 minute brainstorming” sessions around our prototypes to determine our next prototype</a:t>
            </a:r>
          </a:p>
          <a:p>
            <a:pPr marL="457200" marR="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Eventually one of these moments becomes the “AHA” moment</a:t>
            </a:r>
          </a:p>
          <a:p>
            <a:pPr marL="457200" marR="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We continue to refine and test the design throughout the year</a:t>
            </a:r>
          </a:p>
        </p:txBody>
      </p:sp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0" y="38100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Monda"/>
              <a:buNone/>
            </a:pPr>
            <a:r>
              <a:rPr lang="en-US" sz="3500">
                <a:latin typeface="Monda"/>
                <a:ea typeface="Monda"/>
                <a:cs typeface="Monda"/>
                <a:sym typeface="Monda"/>
              </a:rPr>
              <a:t>Robonauts Prototyping  ... </a:t>
            </a:r>
            <a:r>
              <a:rPr lang="en-US" sz="2400">
                <a:latin typeface="Monda"/>
                <a:ea typeface="Monda"/>
                <a:cs typeface="Monda"/>
                <a:sym typeface="Monda"/>
              </a:rPr>
              <a:t>“The Fun Part”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0" y="38100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Monda"/>
              <a:buNone/>
            </a:pPr>
            <a:r>
              <a:rPr lang="en-US" sz="3500">
                <a:latin typeface="Monda"/>
                <a:ea typeface="Monda"/>
                <a:cs typeface="Monda"/>
                <a:sym typeface="Monda"/>
              </a:rPr>
              <a:t>Robonauts Prototyping</a:t>
            </a:r>
          </a:p>
        </p:txBody>
      </p:sp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6025" y="1377100"/>
            <a:ext cx="6231950" cy="35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0" y="1200150"/>
            <a:ext cx="9034800" cy="1484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133333"/>
              <a:buFont typeface="Arial"/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Design</a:t>
            </a:r>
          </a:p>
          <a:p>
            <a:pPr marL="457200" marR="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ProE &amp; lots of hours</a:t>
            </a:r>
          </a:p>
        </p:txBody>
      </p:sp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0" y="38100"/>
            <a:ext cx="9144000" cy="857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Monda"/>
              <a:buNone/>
            </a:pPr>
            <a:r>
              <a:rPr lang="en-US" sz="3500">
                <a:latin typeface="Monda"/>
                <a:ea typeface="Monda"/>
                <a:cs typeface="Monda"/>
                <a:sym typeface="Monda"/>
              </a:rPr>
              <a:t>Robonauts Design ... </a:t>
            </a:r>
            <a:r>
              <a:rPr lang="en-US" sz="2400">
                <a:latin typeface="Monda"/>
                <a:ea typeface="Monda"/>
                <a:cs typeface="Monda"/>
                <a:sym typeface="Monda"/>
              </a:rPr>
              <a:t>“The Easy Part”</a:t>
            </a:r>
          </a:p>
        </p:txBody>
      </p:sp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000" y="2475475"/>
            <a:ext cx="4497225" cy="243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Shape 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1265" y="2475475"/>
            <a:ext cx="4154610" cy="243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251" y="2489050"/>
            <a:ext cx="6312099" cy="25538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0" y="1200150"/>
            <a:ext cx="9034800" cy="1484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133333"/>
              <a:buFont typeface="Arial"/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Make</a:t>
            </a:r>
          </a:p>
          <a:p>
            <a:pPr marL="457200" marR="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Manufacturing machines &amp; lots of hours</a:t>
            </a:r>
          </a:p>
        </p:txBody>
      </p:sp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0" y="38100"/>
            <a:ext cx="9144000" cy="857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Monda"/>
              <a:buNone/>
            </a:pPr>
            <a:r>
              <a:rPr lang="en-US" sz="3500">
                <a:latin typeface="Monda"/>
                <a:ea typeface="Monda"/>
                <a:cs typeface="Monda"/>
                <a:sym typeface="Monda"/>
              </a:rPr>
              <a:t>Robonauts Make ... </a:t>
            </a:r>
            <a:r>
              <a:rPr lang="en-US" sz="2400">
                <a:latin typeface="Monda"/>
                <a:ea typeface="Monda"/>
                <a:cs typeface="Monda"/>
                <a:sym typeface="Monda"/>
              </a:rPr>
              <a:t>“The Easy Part … Part 2”</a:t>
            </a:r>
          </a:p>
        </p:txBody>
      </p:sp>
      <p:pic>
        <p:nvPicPr>
          <p:cNvPr id="90" name="Shape 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4150" y="1308700"/>
            <a:ext cx="2490649" cy="3734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0" y="1200150"/>
            <a:ext cx="9034800" cy="1484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133333"/>
              <a:buFont typeface="Arial"/>
              <a:buNone/>
            </a:pPr>
            <a:r>
              <a:rPr lang="en-US" sz="2400" b="1">
                <a:solidFill>
                  <a:srgbClr val="B7B7B7"/>
                </a:solidFill>
                <a:latin typeface="Monda"/>
                <a:ea typeface="Monda"/>
                <a:cs typeface="Monda"/>
                <a:sym typeface="Monda"/>
              </a:rPr>
              <a:t>Test &amp; Maintain</a:t>
            </a:r>
          </a:p>
          <a:p>
            <a:pPr marL="457200" marR="0" lvl="0" indent="-228600" rtl="0">
              <a:spcBef>
                <a:spcPts val="0"/>
              </a:spcBef>
              <a:buSzPct val="100000"/>
              <a:buFont typeface="Monda"/>
            </a:pPr>
            <a:r>
              <a:rPr lang="en-US" sz="1800">
                <a:latin typeface="Monda"/>
                <a:ea typeface="Monda"/>
                <a:cs typeface="Monda"/>
                <a:sym typeface="Monda"/>
              </a:rPr>
              <a:t>Lots of hours</a:t>
            </a:r>
          </a:p>
        </p:txBody>
      </p:sp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0" y="38100"/>
            <a:ext cx="9144000" cy="857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Monda"/>
              <a:buNone/>
            </a:pPr>
            <a:r>
              <a:rPr lang="en-US" sz="3500">
                <a:latin typeface="Monda"/>
                <a:ea typeface="Monda"/>
                <a:cs typeface="Monda"/>
                <a:sym typeface="Monda"/>
              </a:rPr>
              <a:t>Robonauts Test &amp; Maintain ... </a:t>
            </a:r>
            <a:r>
              <a:rPr lang="en-US" sz="2400">
                <a:latin typeface="Monda"/>
                <a:ea typeface="Monda"/>
                <a:cs typeface="Monda"/>
                <a:sym typeface="Monda"/>
              </a:rPr>
              <a:t>“The Hard Part”</a:t>
            </a:r>
          </a:p>
        </p:txBody>
      </p:sp>
      <p:pic>
        <p:nvPicPr>
          <p:cNvPr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2275" y="1904800"/>
            <a:ext cx="4672524" cy="3116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Shape 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424" y="2315275"/>
            <a:ext cx="4124175" cy="275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457200" y="225647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Monda"/>
              <a:buNone/>
            </a:pPr>
            <a:r>
              <a:rPr lang="en-US" sz="4800" b="1">
                <a:latin typeface="Monda"/>
                <a:ea typeface="Monda"/>
                <a:cs typeface="Monda"/>
                <a:sym typeface="Monda"/>
              </a:rPr>
              <a:t>Manipulators</a:t>
            </a:r>
          </a:p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Monda"/>
              <a:buNone/>
            </a:pPr>
            <a:r>
              <a:rPr lang="en-US" sz="4800">
                <a:solidFill>
                  <a:srgbClr val="F1C232"/>
                </a:solidFill>
                <a:latin typeface="Monda"/>
                <a:ea typeface="Monda"/>
                <a:cs typeface="Monda"/>
                <a:sym typeface="Monda"/>
              </a:rPr>
              <a:t>Adam Heard - 973</a:t>
            </a: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837</Words>
  <Application>Microsoft Office PowerPoint</Application>
  <PresentationFormat>On-screen Show (16:9)</PresentationFormat>
  <Paragraphs>140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Monda</vt:lpstr>
      <vt:lpstr>Office Theme</vt:lpstr>
      <vt:lpstr>Mechanism Design</vt:lpstr>
      <vt:lpstr>Roller Collectors Lucien Junkin - 118</vt:lpstr>
      <vt:lpstr>Robonauts Intake Philosophy</vt:lpstr>
      <vt:lpstr>Robonauts Prototyping  ... “The Fun Part”</vt:lpstr>
      <vt:lpstr>Robonauts Prototyping</vt:lpstr>
      <vt:lpstr>Robonauts Design ... “The Easy Part”</vt:lpstr>
      <vt:lpstr>Robonauts Make ... “The Easy Part … Part 2”</vt:lpstr>
      <vt:lpstr>Robonauts Test &amp; Maintain ... “The Hard Part”</vt:lpstr>
      <vt:lpstr>Manipulators Adam Heard - 973</vt:lpstr>
      <vt:lpstr>Arms versus lifts</vt:lpstr>
      <vt:lpstr>Sizing motors/ratios </vt:lpstr>
      <vt:lpstr>Single Jointed arms</vt:lpstr>
      <vt:lpstr>Double Jointed arms</vt:lpstr>
      <vt:lpstr>Elevators</vt:lpstr>
      <vt:lpstr>Mechanical Tips for all</vt:lpstr>
      <vt:lpstr>Shooters Allen Gregory - 3847</vt:lpstr>
      <vt:lpstr>Shooter Variables</vt:lpstr>
      <vt:lpstr>Shooter Wheels</vt:lpstr>
      <vt:lpstr>Rough Prototypes</vt:lpstr>
      <vt:lpstr>Shooter Notes</vt:lpstr>
      <vt:lpstr>Resources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Mechanism Design</dc:title>
  <dc:creator>Clynes, Steve</dc:creator>
  <cp:lastModifiedBy>Clynes, Steve</cp:lastModifiedBy>
  <cp:revision>1</cp:revision>
  <dcterms:modified xsi:type="dcterms:W3CDTF">2019-01-22T16:07:39Z</dcterms:modified>
</cp:coreProperties>
</file>